
<file path=[Content_Types].xml><?xml version="1.0" encoding="utf-8"?>
<Types xmlns="http://schemas.openxmlformats.org/package/2006/content-types">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976A8E4-E875-4CC2-A71E-4842B4AA5651}">
  <a:tblStyle styleId="{A976A8E4-E875-4CC2-A71E-4842B4AA565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20ee1cb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20ee1c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020ee1cb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020ee1c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d37a7a8c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0d37a7a8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020ee1c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020ee1c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4">
            <a:alphaModFix/>
          </a:blip>
          <a:stretch>
            <a:fillRect/>
          </a:stretch>
        </p:blipFill>
        <p:spPr>
          <a:xfrm>
            <a:off x="27317" y="0"/>
            <a:ext cx="12137368" cy="6858001"/>
          </a:xfrm>
          <a:prstGeom prst="rect">
            <a:avLst/>
          </a:prstGeom>
          <a:noFill/>
          <a:ln>
            <a:noFill/>
          </a:ln>
        </p:spPr>
      </p:pic>
      <p:sp>
        <p:nvSpPr>
          <p:cNvPr id="85" name="Google Shape;85;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IN"/>
              <a:t>Team – DarkCoders</a:t>
            </a:r>
            <a:br>
              <a:rPr lang="en-IN"/>
            </a:br>
            <a:r>
              <a:rPr lang="en-IN"/>
              <a:t>Product- Medicina</a:t>
            </a:r>
            <a:endParaRPr/>
          </a:p>
        </p:txBody>
      </p:sp>
      <p:sp>
        <p:nvSpPr>
          <p:cNvPr id="86" name="Google Shape;86;p13"/>
          <p:cNvSpPr txBox="1"/>
          <p:nvPr>
            <p:ph idx="1" type="subTitle"/>
          </p:nvPr>
        </p:nvSpPr>
        <p:spPr>
          <a:xfrm>
            <a:off x="1692442" y="3509963"/>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70000"/>
              </a:lnSpc>
              <a:spcBef>
                <a:spcPts val="0"/>
              </a:spcBef>
              <a:spcAft>
                <a:spcPts val="0"/>
              </a:spcAft>
              <a:buClr>
                <a:schemeClr val="dk1"/>
              </a:buClr>
              <a:buSzPts val="1860"/>
              <a:buNone/>
            </a:pPr>
            <a:r>
              <a:rPr lang="en-IN" sz="1860"/>
              <a:t>Team Members-</a:t>
            </a:r>
            <a:endParaRPr/>
          </a:p>
          <a:p>
            <a:pPr indent="0" lvl="0" marL="0" rtl="0" algn="ctr">
              <a:lnSpc>
                <a:spcPct val="70000"/>
              </a:lnSpc>
              <a:spcBef>
                <a:spcPts val="1000"/>
              </a:spcBef>
              <a:spcAft>
                <a:spcPts val="0"/>
              </a:spcAft>
              <a:buClr>
                <a:schemeClr val="dk1"/>
              </a:buClr>
              <a:buSzPts val="1860"/>
              <a:buNone/>
            </a:pPr>
            <a:r>
              <a:rPr lang="en-IN" sz="1860"/>
              <a:t>Adhikansh Mittal- Btech CSE 3</a:t>
            </a:r>
            <a:r>
              <a:rPr baseline="30000" lang="en-IN" sz="1860"/>
              <a:t>rd</a:t>
            </a:r>
            <a:r>
              <a:rPr lang="en-IN" sz="1860"/>
              <a:t> year-</a:t>
            </a:r>
            <a:endParaRPr/>
          </a:p>
          <a:p>
            <a:pPr indent="0" lvl="0" marL="0" rtl="0" algn="ctr">
              <a:lnSpc>
                <a:spcPct val="70000"/>
              </a:lnSpc>
              <a:spcBef>
                <a:spcPts val="1000"/>
              </a:spcBef>
              <a:spcAft>
                <a:spcPts val="0"/>
              </a:spcAft>
              <a:buClr>
                <a:schemeClr val="dk1"/>
              </a:buClr>
              <a:buSzPts val="1860"/>
              <a:buNone/>
            </a:pPr>
            <a:r>
              <a:rPr lang="en-IN" sz="1860"/>
              <a:t>Shreya Dhanuka- Btech CSE 3</a:t>
            </a:r>
            <a:r>
              <a:rPr baseline="30000" lang="en-IN" sz="1860"/>
              <a:t>rd</a:t>
            </a:r>
            <a:r>
              <a:rPr lang="en-IN" sz="1860"/>
              <a:t> year</a:t>
            </a:r>
            <a:endParaRPr/>
          </a:p>
          <a:p>
            <a:pPr indent="0" lvl="0" marL="0" rtl="0" algn="ctr">
              <a:lnSpc>
                <a:spcPct val="70000"/>
              </a:lnSpc>
              <a:spcBef>
                <a:spcPts val="1000"/>
              </a:spcBef>
              <a:spcAft>
                <a:spcPts val="0"/>
              </a:spcAft>
              <a:buClr>
                <a:schemeClr val="dk1"/>
              </a:buClr>
              <a:buSzPts val="1860"/>
              <a:buNone/>
            </a:pPr>
            <a:r>
              <a:rPr lang="en-IN" sz="1860"/>
              <a:t>Raghav Jindal- Btech CSE 2</a:t>
            </a:r>
            <a:r>
              <a:rPr baseline="30000" lang="en-IN" sz="1860"/>
              <a:t>nd</a:t>
            </a:r>
            <a:r>
              <a:rPr lang="en-IN" sz="1860"/>
              <a:t> year</a:t>
            </a:r>
            <a:endParaRPr/>
          </a:p>
          <a:p>
            <a:pPr indent="0" lvl="0" marL="0" rtl="0" algn="ctr">
              <a:lnSpc>
                <a:spcPct val="70000"/>
              </a:lnSpc>
              <a:spcBef>
                <a:spcPts val="1000"/>
              </a:spcBef>
              <a:spcAft>
                <a:spcPts val="0"/>
              </a:spcAft>
              <a:buClr>
                <a:schemeClr val="dk1"/>
              </a:buClr>
              <a:buSzPts val="1860"/>
              <a:buNone/>
            </a:pPr>
            <a:r>
              <a:rPr lang="en-IN" sz="1860"/>
              <a:t>Tej Prakash- Btech CSE 2</a:t>
            </a:r>
            <a:r>
              <a:rPr baseline="30000" lang="en-IN" sz="1860"/>
              <a:t>nd</a:t>
            </a:r>
            <a:r>
              <a:rPr lang="en-IN" sz="1860"/>
              <a:t> year</a:t>
            </a:r>
            <a:endParaRPr sz="18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t>Market Segmentation (Sample)</a:t>
            </a:r>
            <a:endParaRPr/>
          </a:p>
        </p:txBody>
      </p:sp>
      <p:sp>
        <p:nvSpPr>
          <p:cNvPr id="144" name="Google Shape;144;p22"/>
          <p:cNvSpPr txBox="1"/>
          <p:nvPr>
            <p:ph idx="1" type="body"/>
          </p:nvPr>
        </p:nvSpPr>
        <p:spPr>
          <a:xfrm>
            <a:off x="3282650" y="1777225"/>
            <a:ext cx="8071200" cy="439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t>Low end: Mobile Side button click or gesture on screen</a:t>
            </a:r>
            <a:endParaRPr/>
          </a:p>
          <a:p>
            <a:pPr indent="0" lvl="0" marL="0" rtl="0" algn="l">
              <a:spcBef>
                <a:spcPts val="1000"/>
              </a:spcBef>
              <a:spcAft>
                <a:spcPts val="0"/>
              </a:spcAft>
              <a:buNone/>
            </a:pPr>
            <a:r>
              <a:rPr lang="en-IN"/>
              <a:t>Mass market: Mobile Side button click or gesture on screen</a:t>
            </a:r>
            <a:endParaRPr/>
          </a:p>
          <a:p>
            <a:pPr indent="0" lvl="0" marL="0" rtl="0" algn="l">
              <a:spcBef>
                <a:spcPts val="1000"/>
              </a:spcBef>
              <a:spcAft>
                <a:spcPts val="0"/>
              </a:spcAft>
              <a:buNone/>
            </a:pPr>
            <a:r>
              <a:rPr lang="en-IN"/>
              <a:t>Premium: Alexa using intents</a:t>
            </a:r>
            <a:endParaRPr/>
          </a:p>
          <a:p>
            <a:pPr indent="0" lvl="0" marL="0" rtl="0" algn="l">
              <a:spcBef>
                <a:spcPts val="1000"/>
              </a:spcBef>
              <a:spcAft>
                <a:spcPts val="0"/>
              </a:spcAft>
              <a:buNone/>
            </a:pPr>
            <a:r>
              <a:rPr lang="en-IN"/>
              <a:t>Luxury: Alexa along with private chat</a:t>
            </a:r>
            <a:endParaRPr/>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t>Key Partners</a:t>
            </a:r>
            <a:endParaRPr/>
          </a:p>
        </p:txBody>
      </p:sp>
      <p:sp>
        <p:nvSpPr>
          <p:cNvPr id="150" name="Google Shape;150;p23"/>
          <p:cNvSpPr txBox="1"/>
          <p:nvPr>
            <p:ph idx="1" type="body"/>
          </p:nvPr>
        </p:nvSpPr>
        <p:spPr>
          <a:xfrm>
            <a:off x="3754925" y="2059800"/>
            <a:ext cx="7033800" cy="273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t>Key </a:t>
            </a:r>
            <a:r>
              <a:rPr lang="en-IN"/>
              <a:t>Partners</a:t>
            </a:r>
            <a:r>
              <a:rPr lang="en-IN"/>
              <a:t>: Google Adsense</a:t>
            </a:r>
            <a:endParaRPr/>
          </a:p>
          <a:p>
            <a:pPr indent="0" lvl="0" marL="0" rtl="0" algn="l">
              <a:spcBef>
                <a:spcPts val="1000"/>
              </a:spcBef>
              <a:spcAft>
                <a:spcPts val="0"/>
              </a:spcAft>
              <a:buNone/>
            </a:pPr>
            <a:r>
              <a:rPr lang="en-IN"/>
              <a:t>Key Suppliers: Pharmaceutical company</a:t>
            </a:r>
            <a:endParaRPr/>
          </a:p>
          <a:p>
            <a:pPr indent="0" lvl="0" marL="0" rtl="0" algn="l">
              <a:spcBef>
                <a:spcPts val="1000"/>
              </a:spcBef>
              <a:spcAft>
                <a:spcPts val="0"/>
              </a:spcAft>
              <a:buNone/>
            </a:pPr>
            <a:r>
              <a:rPr lang="en-IN"/>
              <a:t>Key Resources: Advertisement Platform</a:t>
            </a:r>
            <a:endParaRPr/>
          </a:p>
          <a:p>
            <a:pPr indent="0" lvl="0" marL="0" rtl="0" algn="l">
              <a:spcBef>
                <a:spcPts val="1000"/>
              </a:spcBef>
              <a:spcAft>
                <a:spcPts val="0"/>
              </a:spcAft>
              <a:buNone/>
            </a:pPr>
            <a:r>
              <a:rPr lang="en-IN"/>
              <a:t>Key activities: Advertisement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Future Scope</a:t>
            </a:r>
            <a:endParaRPr/>
          </a:p>
        </p:txBody>
      </p:sp>
      <p:sp>
        <p:nvSpPr>
          <p:cNvPr id="156" name="Google Shape;156;p2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IN"/>
              <a:t>Selling Medicines in the website or app. </a:t>
            </a:r>
            <a:endParaRPr/>
          </a:p>
          <a:p>
            <a:pPr indent="-342900" lvl="0" marL="457200" rtl="0" algn="l">
              <a:spcBef>
                <a:spcPts val="0"/>
              </a:spcBef>
              <a:spcAft>
                <a:spcPts val="0"/>
              </a:spcAft>
              <a:buSzPts val="1800"/>
              <a:buChar char="•"/>
            </a:pPr>
            <a:r>
              <a:rPr lang="en-IN"/>
              <a:t>Medicine check money generation. Free for first several time</a:t>
            </a:r>
            <a:endParaRPr/>
          </a:p>
          <a:p>
            <a:pPr indent="-342900" lvl="0" marL="457200" rtl="0" algn="l">
              <a:spcBef>
                <a:spcPts val="0"/>
              </a:spcBef>
              <a:spcAft>
                <a:spcPts val="0"/>
              </a:spcAft>
              <a:buSzPts val="1800"/>
              <a:buChar char="•"/>
            </a:pPr>
            <a:r>
              <a:rPr lang="en-IN"/>
              <a:t>In a particular area there are around 600 nurses free, We will give a platform for them to get their details verified and work for us. </a:t>
            </a:r>
            <a:endParaRPr/>
          </a:p>
          <a:p>
            <a:pPr indent="-342900" lvl="0" marL="457200" rtl="0" algn="l">
              <a:spcBef>
                <a:spcPts val="0"/>
              </a:spcBef>
              <a:spcAft>
                <a:spcPts val="0"/>
              </a:spcAft>
              <a:buSzPts val="1800"/>
              <a:buChar char="•"/>
            </a:pPr>
            <a:r>
              <a:rPr lang="en-IN"/>
              <a:t>Monitoring the action of customers</a:t>
            </a:r>
            <a:endParaRPr/>
          </a:p>
          <a:p>
            <a:pPr indent="-342900" lvl="0" marL="457200" rtl="0" algn="l">
              <a:spcBef>
                <a:spcPts val="0"/>
              </a:spcBef>
              <a:spcAft>
                <a:spcPts val="0"/>
              </a:spcAft>
              <a:buSzPts val="1800"/>
              <a:buChar char="•"/>
            </a:pPr>
            <a:r>
              <a:rPr lang="en-IN"/>
              <a:t>Mobile Gestures</a:t>
            </a:r>
            <a:endParaRPr/>
          </a:p>
          <a:p>
            <a:pPr indent="-342900" lvl="0" marL="457200" rtl="0" algn="l">
              <a:spcBef>
                <a:spcPts val="0"/>
              </a:spcBef>
              <a:spcAft>
                <a:spcPts val="0"/>
              </a:spcAft>
              <a:buSzPts val="1800"/>
              <a:buChar char="•"/>
            </a:pPr>
            <a:r>
              <a:rPr lang="en-IN"/>
              <a:t>Google Assistant in Phone </a:t>
            </a:r>
            <a:endParaRPr/>
          </a:p>
          <a:p>
            <a:pPr indent="-342900" lvl="0" marL="457200" rtl="0" algn="l">
              <a:spcBef>
                <a:spcPts val="0"/>
              </a:spcBef>
              <a:spcAft>
                <a:spcPts val="0"/>
              </a:spcAft>
              <a:buSzPts val="1800"/>
              <a:buChar char="•"/>
            </a:pPr>
            <a:r>
              <a:rPr lang="en-IN"/>
              <a:t>SOS and Emergency Calls Layer </a:t>
            </a:r>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a:blip r:embed="rId4">
            <a:alphaModFix/>
          </a:blip>
          <a:stretch>
            <a:fillRect/>
          </a:stretch>
        </p:blipFill>
        <p:spPr>
          <a:xfrm>
            <a:off x="27317" y="0"/>
            <a:ext cx="12137368" cy="6858001"/>
          </a:xfrm>
          <a:prstGeom prst="rect">
            <a:avLst/>
          </a:prstGeom>
          <a:noFill/>
          <a:ln>
            <a:noFill/>
          </a:ln>
        </p:spPr>
      </p:pic>
      <p:sp>
        <p:nvSpPr>
          <p:cNvPr id="92" name="Google Shape;92;p14"/>
          <p:cNvSpPr txBox="1"/>
          <p:nvPr>
            <p:ph type="title"/>
          </p:nvPr>
        </p:nvSpPr>
        <p:spPr>
          <a:xfrm>
            <a:off x="880025" y="183222"/>
            <a:ext cx="10515600" cy="994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Experience (Projects and Internships)</a:t>
            </a:r>
            <a:endParaRPr/>
          </a:p>
        </p:txBody>
      </p:sp>
      <p:graphicFrame>
        <p:nvGraphicFramePr>
          <p:cNvPr id="93" name="Google Shape;93;p14"/>
          <p:cNvGraphicFramePr/>
          <p:nvPr/>
        </p:nvGraphicFramePr>
        <p:xfrm>
          <a:off x="591127" y="1073466"/>
          <a:ext cx="3000000" cy="3000000"/>
        </p:xfrm>
        <a:graphic>
          <a:graphicData uri="http://schemas.openxmlformats.org/drawingml/2006/table">
            <a:tbl>
              <a:tblPr bandRow="1" firstRow="1">
                <a:noFill/>
                <a:tableStyleId>{A976A8E4-E875-4CC2-A71E-4842B4AA5651}</a:tableStyleId>
              </a:tblPr>
              <a:tblGrid>
                <a:gridCol w="2839450"/>
                <a:gridCol w="2839450"/>
                <a:gridCol w="2839450"/>
                <a:gridCol w="2839450"/>
              </a:tblGrid>
              <a:tr h="945025">
                <a:tc>
                  <a:txBody>
                    <a:bodyPr/>
                    <a:lstStyle/>
                    <a:p>
                      <a:pPr indent="0" lvl="0" marL="0" marR="0" rtl="0" algn="l">
                        <a:spcBef>
                          <a:spcPts val="0"/>
                        </a:spcBef>
                        <a:spcAft>
                          <a:spcPts val="0"/>
                        </a:spcAft>
                        <a:buNone/>
                      </a:pPr>
                      <a:r>
                        <a:rPr lang="en-IN" sz="2800" u="none" cap="none" strike="noStrike"/>
                        <a:t>Name</a:t>
                      </a:r>
                      <a:endParaRPr sz="2800"/>
                    </a:p>
                  </a:txBody>
                  <a:tcPr marT="45725" marB="45725" marR="91450" marL="91450"/>
                </a:tc>
                <a:tc>
                  <a:txBody>
                    <a:bodyPr/>
                    <a:lstStyle/>
                    <a:p>
                      <a:pPr indent="0" lvl="0" marL="0" marR="0" rtl="0" algn="l">
                        <a:spcBef>
                          <a:spcPts val="0"/>
                        </a:spcBef>
                        <a:spcAft>
                          <a:spcPts val="0"/>
                        </a:spcAft>
                        <a:buNone/>
                      </a:pPr>
                      <a:r>
                        <a:rPr lang="en-IN" sz="2800"/>
                        <a:t>Projects</a:t>
                      </a:r>
                      <a:endParaRPr sz="2800"/>
                    </a:p>
                  </a:txBody>
                  <a:tcPr marT="45725" marB="45725" marR="91450" marL="91450"/>
                </a:tc>
                <a:tc>
                  <a:txBody>
                    <a:bodyPr/>
                    <a:lstStyle/>
                    <a:p>
                      <a:pPr indent="0" lvl="0" marL="0" marR="0" rtl="0" algn="l">
                        <a:spcBef>
                          <a:spcPts val="0"/>
                        </a:spcBef>
                        <a:spcAft>
                          <a:spcPts val="0"/>
                        </a:spcAft>
                        <a:buNone/>
                      </a:pPr>
                      <a:r>
                        <a:rPr lang="en-IN" sz="2800"/>
                        <a:t>Internships</a:t>
                      </a:r>
                      <a:endParaRPr sz="2800"/>
                    </a:p>
                  </a:txBody>
                  <a:tcPr marT="45725" marB="45725" marR="91450" marL="91450"/>
                </a:tc>
                <a:tc>
                  <a:txBody>
                    <a:bodyPr/>
                    <a:lstStyle/>
                    <a:p>
                      <a:pPr indent="0" lvl="0" marL="0" marR="0" rtl="0" algn="l">
                        <a:spcBef>
                          <a:spcPts val="0"/>
                        </a:spcBef>
                        <a:spcAft>
                          <a:spcPts val="0"/>
                        </a:spcAft>
                        <a:buNone/>
                      </a:pPr>
                      <a:r>
                        <a:rPr lang="en-IN" sz="2800"/>
                        <a:t>Awards</a:t>
                      </a:r>
                      <a:endParaRPr sz="2800"/>
                    </a:p>
                  </a:txBody>
                  <a:tcPr marT="45725" marB="45725" marR="91450" marL="91450"/>
                </a:tc>
              </a:tr>
              <a:tr h="1484875">
                <a:tc>
                  <a:txBody>
                    <a:bodyPr/>
                    <a:lstStyle/>
                    <a:p>
                      <a:pPr indent="0" lvl="0" marL="0" marR="0" rtl="0" algn="l">
                        <a:spcBef>
                          <a:spcPts val="0"/>
                        </a:spcBef>
                        <a:spcAft>
                          <a:spcPts val="0"/>
                        </a:spcAft>
                        <a:buNone/>
                      </a:pPr>
                      <a:r>
                        <a:rPr lang="en-IN" sz="2800"/>
                        <a:t>Tej Prakash</a:t>
                      </a:r>
                      <a:endParaRPr sz="2800"/>
                    </a:p>
                  </a:txBody>
                  <a:tcPr marT="45725" marB="45725" marR="91450" marL="91450"/>
                </a:tc>
                <a:tc>
                  <a:txBody>
                    <a:bodyPr/>
                    <a:lstStyle/>
                    <a:p>
                      <a:pPr indent="0" lvl="0" marL="0" marR="0" rtl="0" algn="l">
                        <a:spcBef>
                          <a:spcPts val="0"/>
                        </a:spcBef>
                        <a:spcAft>
                          <a:spcPts val="0"/>
                        </a:spcAft>
                        <a:buNone/>
                      </a:pPr>
                      <a:r>
                        <a:rPr lang="en-IN" sz="1800"/>
                        <a:t>CREATED A SMALL-SCOPE TROJAN(BACKDOOR) IN PYTHON, CREATING A WEBSITE VULNERABILITY SCANNER IN PYTHON</a:t>
                      </a:r>
                      <a:endParaRPr sz="1800"/>
                    </a:p>
                  </a:txBody>
                  <a:tcPr marT="45725" marB="45725" marR="91450" marL="91450"/>
                </a:tc>
                <a:tc>
                  <a:txBody>
                    <a:bodyPr/>
                    <a:lstStyle/>
                    <a:p>
                      <a:pPr indent="0" lvl="0" marL="0" marR="0" rtl="0" algn="l">
                        <a:spcBef>
                          <a:spcPts val="0"/>
                        </a:spcBef>
                        <a:spcAft>
                          <a:spcPts val="0"/>
                        </a:spcAft>
                        <a:buNone/>
                      </a:pPr>
                      <a:r>
                        <a:rPr lang="en-IN" sz="1800"/>
                        <a:t>-</a:t>
                      </a:r>
                      <a:endParaRPr sz="2800"/>
                    </a:p>
                  </a:txBody>
                  <a:tcPr marT="45725" marB="45725" marR="91450" marL="91450"/>
                </a:tc>
                <a:tc>
                  <a:txBody>
                    <a:bodyPr/>
                    <a:lstStyle/>
                    <a:p>
                      <a:pPr indent="0" lvl="0" marL="0" marR="0" rtl="0" algn="l">
                        <a:spcBef>
                          <a:spcPts val="0"/>
                        </a:spcBef>
                        <a:spcAft>
                          <a:spcPts val="0"/>
                        </a:spcAft>
                        <a:buNone/>
                      </a:pPr>
                      <a:r>
                        <a:rPr lang="en-IN" sz="2800"/>
                        <a:t>-</a:t>
                      </a:r>
                      <a:endParaRPr sz="2800"/>
                    </a:p>
                  </a:txBody>
                  <a:tcPr marT="45725" marB="45725" marR="91450" marL="91450"/>
                </a:tc>
              </a:tr>
              <a:tr h="1360025">
                <a:tc>
                  <a:txBody>
                    <a:bodyPr/>
                    <a:lstStyle/>
                    <a:p>
                      <a:pPr indent="0" lvl="0" marL="0" rtl="0" algn="l">
                        <a:spcBef>
                          <a:spcPts val="0"/>
                        </a:spcBef>
                        <a:spcAft>
                          <a:spcPts val="0"/>
                        </a:spcAft>
                        <a:buClr>
                          <a:schemeClr val="dk1"/>
                        </a:buClr>
                        <a:buFont typeface="Arial"/>
                        <a:buNone/>
                      </a:pPr>
                      <a:r>
                        <a:rPr lang="en-IN" sz="2800"/>
                        <a:t>Raghav Jindal</a:t>
                      </a:r>
                      <a:endParaRPr sz="2800"/>
                    </a:p>
                  </a:txBody>
                  <a:tcPr marT="45725" marB="45725" marR="91450" marL="91450"/>
                </a:tc>
                <a:tc>
                  <a:txBody>
                    <a:bodyPr/>
                    <a:lstStyle/>
                    <a:p>
                      <a:pPr indent="0" lvl="0" marL="0" rtl="0" algn="l">
                        <a:lnSpc>
                          <a:spcPct val="115000"/>
                        </a:lnSpc>
                        <a:spcBef>
                          <a:spcPts val="0"/>
                        </a:spcBef>
                        <a:spcAft>
                          <a:spcPts val="0"/>
                        </a:spcAft>
                        <a:buSzPts val="1100"/>
                        <a:buNone/>
                      </a:pPr>
                      <a:r>
                        <a:rPr lang="en-IN" sz="1800"/>
                        <a:t>Courier Management System, Real Time Scheduling Algorithm. Web Designing Café Coffee Day</a:t>
                      </a:r>
                      <a:endParaRPr sz="1800"/>
                    </a:p>
                  </a:txBody>
                  <a:tcPr marT="45725" marB="45725" marR="91450" marL="91450"/>
                </a:tc>
                <a:tc>
                  <a:txBody>
                    <a:bodyPr/>
                    <a:lstStyle/>
                    <a:p>
                      <a:pPr indent="0" lvl="0" marL="0" rtl="0" algn="l">
                        <a:lnSpc>
                          <a:spcPct val="115000"/>
                        </a:lnSpc>
                        <a:spcBef>
                          <a:spcPts val="0"/>
                        </a:spcBef>
                        <a:spcAft>
                          <a:spcPts val="0"/>
                        </a:spcAft>
                        <a:buClr>
                          <a:schemeClr val="dk1"/>
                        </a:buClr>
                        <a:buSzPts val="1100"/>
                        <a:buFont typeface="Arial"/>
                        <a:buNone/>
                      </a:pPr>
                      <a:r>
                        <a:rPr lang="en-IN" sz="1800"/>
                        <a:t>THUNDERSTRIKE QUANT </a:t>
                      </a:r>
                      <a:endParaRPr sz="1800"/>
                    </a:p>
                  </a:txBody>
                  <a:tcPr marT="45725" marB="45725" marR="91450" marL="91450"/>
                </a:tc>
                <a:tc>
                  <a:txBody>
                    <a:bodyPr/>
                    <a:lstStyle/>
                    <a:p>
                      <a:pPr indent="0" lvl="0" marL="0" marR="0" rtl="0" algn="l">
                        <a:spcBef>
                          <a:spcPts val="0"/>
                        </a:spcBef>
                        <a:spcAft>
                          <a:spcPts val="0"/>
                        </a:spcAft>
                        <a:buNone/>
                      </a:pPr>
                      <a:r>
                        <a:rPr lang="en-IN" sz="2800"/>
                        <a:t>-</a:t>
                      </a:r>
                      <a:endParaRPr sz="2800"/>
                    </a:p>
                  </a:txBody>
                  <a:tcPr marT="45725" marB="45725" marR="91450" marL="91450"/>
                </a:tc>
              </a:tr>
              <a:tr h="945025">
                <a:tc>
                  <a:txBody>
                    <a:bodyPr/>
                    <a:lstStyle/>
                    <a:p>
                      <a:pPr indent="0" lvl="0" marL="0" marR="0" rtl="0" algn="l">
                        <a:spcBef>
                          <a:spcPts val="0"/>
                        </a:spcBef>
                        <a:spcAft>
                          <a:spcPts val="0"/>
                        </a:spcAft>
                        <a:buNone/>
                      </a:pPr>
                      <a:r>
                        <a:rPr lang="en-IN" sz="2800"/>
                        <a:t>Shreya Dhanuka</a:t>
                      </a:r>
                      <a:endParaRPr sz="2800"/>
                    </a:p>
                  </a:txBody>
                  <a:tcPr marT="45725" marB="45725" marR="91450" marL="91450"/>
                </a:tc>
                <a:tc>
                  <a:txBody>
                    <a:bodyPr/>
                    <a:lstStyle/>
                    <a:p>
                      <a:pPr indent="0" lvl="0" marL="0" rtl="0" algn="l">
                        <a:spcBef>
                          <a:spcPts val="0"/>
                        </a:spcBef>
                        <a:spcAft>
                          <a:spcPts val="0"/>
                        </a:spcAft>
                        <a:buClr>
                          <a:schemeClr val="dk1"/>
                        </a:buClr>
                        <a:buFont typeface="Arial"/>
                        <a:buNone/>
                      </a:pPr>
                      <a:r>
                        <a:rPr lang="en-IN" sz="1800"/>
                        <a:t>Face Recognition using Python</a:t>
                      </a:r>
                      <a:endParaRPr sz="1800"/>
                    </a:p>
                  </a:txBody>
                  <a:tcPr marT="45725" marB="45725" marR="91450" marL="91450"/>
                </a:tc>
                <a:tc>
                  <a:txBody>
                    <a:bodyPr/>
                    <a:lstStyle/>
                    <a:p>
                      <a:pPr indent="0" lvl="0" marL="0" marR="0" rtl="0" algn="l">
                        <a:spcBef>
                          <a:spcPts val="0"/>
                        </a:spcBef>
                        <a:spcAft>
                          <a:spcPts val="0"/>
                        </a:spcAft>
                        <a:buNone/>
                      </a:pPr>
                      <a:r>
                        <a:rPr lang="en-IN" sz="1800"/>
                        <a:t>School Design API</a:t>
                      </a:r>
                      <a:endParaRPr sz="1800"/>
                    </a:p>
                  </a:txBody>
                  <a:tcPr marT="45725" marB="45725" marR="91450" marL="91450"/>
                </a:tc>
                <a:tc>
                  <a:txBody>
                    <a:bodyPr/>
                    <a:lstStyle/>
                    <a:p>
                      <a:pPr indent="0" lvl="0" marL="0" marR="0" rtl="0" algn="l">
                        <a:spcBef>
                          <a:spcPts val="0"/>
                        </a:spcBef>
                        <a:spcAft>
                          <a:spcPts val="0"/>
                        </a:spcAft>
                        <a:buNone/>
                      </a:pPr>
                      <a:r>
                        <a:rPr lang="en-IN" sz="1800"/>
                        <a:t>Industrial Carnival, Social Entrepreneruship</a:t>
                      </a:r>
                      <a:endParaRPr sz="1800"/>
                    </a:p>
                  </a:txBody>
                  <a:tcPr marT="45725" marB="45725" marR="91450" marL="91450"/>
                </a:tc>
              </a:tr>
              <a:tr h="945025">
                <a:tc>
                  <a:txBody>
                    <a:bodyPr/>
                    <a:lstStyle/>
                    <a:p>
                      <a:pPr indent="0" lvl="0" marL="0" rtl="0" algn="l">
                        <a:spcBef>
                          <a:spcPts val="0"/>
                        </a:spcBef>
                        <a:spcAft>
                          <a:spcPts val="0"/>
                        </a:spcAft>
                        <a:buClr>
                          <a:schemeClr val="dk1"/>
                        </a:buClr>
                        <a:buFont typeface="Arial"/>
                        <a:buNone/>
                      </a:pPr>
                      <a:r>
                        <a:rPr lang="en-IN" sz="2800"/>
                        <a:t>Adhikansh Mittal</a:t>
                      </a:r>
                      <a:endParaRPr sz="2800"/>
                    </a:p>
                  </a:txBody>
                  <a:tcPr marT="45725" marB="45725" marR="91450" marL="91450"/>
                </a:tc>
                <a:tc>
                  <a:txBody>
                    <a:bodyPr/>
                    <a:lstStyle/>
                    <a:p>
                      <a:pPr indent="0" lvl="0" marL="0" marR="0" rtl="0" algn="l">
                        <a:spcBef>
                          <a:spcPts val="0"/>
                        </a:spcBef>
                        <a:spcAft>
                          <a:spcPts val="0"/>
                        </a:spcAft>
                        <a:buNone/>
                      </a:pPr>
                      <a:r>
                        <a:rPr lang="en-IN" sz="1800"/>
                        <a:t>Nexus App, StackOverflow’s Miniature,</a:t>
                      </a:r>
                      <a:endParaRPr sz="1800"/>
                    </a:p>
                    <a:p>
                      <a:pPr indent="0" lvl="0" marL="0" marR="0" rtl="0" algn="l">
                        <a:spcBef>
                          <a:spcPts val="0"/>
                        </a:spcBef>
                        <a:spcAft>
                          <a:spcPts val="0"/>
                        </a:spcAft>
                        <a:buNone/>
                      </a:pPr>
                      <a:r>
                        <a:rPr lang="en-IN" sz="1800"/>
                        <a:t>Advanced Blind Stick </a:t>
                      </a:r>
                      <a:endParaRPr sz="1800"/>
                    </a:p>
                  </a:txBody>
                  <a:tcPr marT="45725" marB="45725" marR="91450" marL="91450"/>
                </a:tc>
                <a:tc>
                  <a:txBody>
                    <a:bodyPr/>
                    <a:lstStyle/>
                    <a:p>
                      <a:pPr indent="0" lvl="0" marL="0" marR="0" rtl="0" algn="l">
                        <a:spcBef>
                          <a:spcPts val="0"/>
                        </a:spcBef>
                        <a:spcAft>
                          <a:spcPts val="0"/>
                        </a:spcAft>
                        <a:buNone/>
                      </a:pPr>
                      <a:r>
                        <a:rPr lang="en-IN" sz="1800"/>
                        <a:t>MedApp, Postman, UFC</a:t>
                      </a:r>
                      <a:endParaRPr sz="1800"/>
                    </a:p>
                  </a:txBody>
                  <a:tcPr marT="45725" marB="45725" marR="91450" marL="91450"/>
                </a:tc>
                <a:tc>
                  <a:txBody>
                    <a:bodyPr/>
                    <a:lstStyle/>
                    <a:p>
                      <a:pPr indent="0" lvl="0" marL="0" marR="0" rtl="0" algn="l">
                        <a:spcBef>
                          <a:spcPts val="0"/>
                        </a:spcBef>
                        <a:spcAft>
                          <a:spcPts val="0"/>
                        </a:spcAft>
                        <a:buNone/>
                      </a:pPr>
                      <a:r>
                        <a:rPr lang="en-IN" sz="1800"/>
                        <a:t>Finnovatica Competation, Hack Grid Competition, Horizon Hackathon</a:t>
                      </a:r>
                      <a:endParaRPr sz="1800"/>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IN"/>
              <a:t>Introduction to the Problem</a:t>
            </a:r>
            <a:endParaRPr/>
          </a:p>
        </p:txBody>
      </p:sp>
      <p:sp>
        <p:nvSpPr>
          <p:cNvPr id="99" name="Google Shape;99;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IN" sz="3200">
                <a:solidFill>
                  <a:srgbClr val="000000"/>
                </a:solidFill>
              </a:rPr>
              <a:t>Problem Statement</a:t>
            </a:r>
            <a:endParaRPr>
              <a:solidFill>
                <a:srgbClr val="000000"/>
              </a:solidFill>
            </a:endParaRPr>
          </a:p>
          <a:p>
            <a:pPr indent="-228600" lvl="0" marL="228600" rtl="0" algn="l">
              <a:lnSpc>
                <a:spcPct val="90000"/>
              </a:lnSpc>
              <a:spcBef>
                <a:spcPts val="1000"/>
              </a:spcBef>
              <a:spcAft>
                <a:spcPts val="0"/>
              </a:spcAft>
              <a:buClr>
                <a:srgbClr val="000000"/>
              </a:buClr>
              <a:buSzPts val="3200"/>
              <a:buChar char="•"/>
            </a:pPr>
            <a:r>
              <a:rPr lang="en-IN" sz="3200">
                <a:solidFill>
                  <a:srgbClr val="000000"/>
                </a:solidFill>
              </a:rPr>
              <a:t>In an emergency case, a patient requires urgent help but he/she is unable to call for help because of the worse conditions. At that time, “Technology Assistant” will come into play. </a:t>
            </a:r>
            <a:endParaRPr sz="3200">
              <a:solidFill>
                <a:srgbClr val="000000"/>
              </a:solidFill>
            </a:endParaRPr>
          </a:p>
          <a:p>
            <a:pPr indent="-25400" lvl="0" marL="228600" rtl="0" algn="l">
              <a:lnSpc>
                <a:spcPct val="90000"/>
              </a:lnSpc>
              <a:spcBef>
                <a:spcPts val="1000"/>
              </a:spcBef>
              <a:spcAft>
                <a:spcPts val="0"/>
              </a:spcAft>
              <a:buClr>
                <a:schemeClr val="dk1"/>
              </a:buClr>
              <a:buSzPts val="3200"/>
              <a:buNone/>
            </a:pPr>
            <a:r>
              <a:t/>
            </a:r>
            <a:endParaRPr sz="3200">
              <a:solidFill>
                <a:srgbClr val="000000"/>
              </a:solidFill>
            </a:endParaRPr>
          </a:p>
          <a:p>
            <a:pPr indent="-25400" lvl="0" marL="228600" rtl="0" algn="l">
              <a:lnSpc>
                <a:spcPct val="90000"/>
              </a:lnSpc>
              <a:spcBef>
                <a:spcPts val="1000"/>
              </a:spcBef>
              <a:spcAft>
                <a:spcPts val="0"/>
              </a:spcAft>
              <a:buClr>
                <a:schemeClr val="dk1"/>
              </a:buClr>
              <a:buSzPts val="3200"/>
              <a:buNone/>
            </a:pPr>
            <a:r>
              <a:t/>
            </a:r>
            <a:endParaRPr sz="3200">
              <a:solidFill>
                <a:srgbClr val="000000"/>
              </a:solidFill>
            </a:endParaRPr>
          </a:p>
        </p:txBody>
      </p:sp>
      <p:sp>
        <p:nvSpPr>
          <p:cNvPr id="100" name="Google Shape;100;p15"/>
          <p:cNvSpPr txBox="1"/>
          <p:nvPr>
            <p:ph idx="2" type="body"/>
          </p:nvPr>
        </p:nvSpPr>
        <p:spPr>
          <a:xfrm>
            <a:off x="6172200" y="1825625"/>
            <a:ext cx="5181600" cy="4488900"/>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IN" sz="2400"/>
              <a:t>SOLUTION</a:t>
            </a:r>
            <a:endParaRPr/>
          </a:p>
          <a:p>
            <a:pPr indent="-228600" lvl="0" marL="228600" rtl="0" algn="l">
              <a:lnSpc>
                <a:spcPct val="90000"/>
              </a:lnSpc>
              <a:spcBef>
                <a:spcPts val="1000"/>
              </a:spcBef>
              <a:spcAft>
                <a:spcPts val="0"/>
              </a:spcAft>
              <a:buClr>
                <a:schemeClr val="dk1"/>
              </a:buClr>
              <a:buSzPts val="2400"/>
              <a:buChar char="•"/>
            </a:pPr>
            <a:r>
              <a:rPr lang="en-IN" sz="2400"/>
              <a:t>Technology Assistant for Patient Care ( Includes Google Alexa Help Support)</a:t>
            </a:r>
            <a:endParaRPr sz="2400"/>
          </a:p>
          <a:p>
            <a:pPr indent="-228600" lvl="0" marL="228600" rtl="0" algn="l">
              <a:lnSpc>
                <a:spcPct val="90000"/>
              </a:lnSpc>
              <a:spcBef>
                <a:spcPts val="1000"/>
              </a:spcBef>
              <a:spcAft>
                <a:spcPts val="0"/>
              </a:spcAft>
              <a:buClr>
                <a:schemeClr val="dk1"/>
              </a:buClr>
              <a:buSzPts val="2400"/>
              <a:buChar char="•"/>
            </a:pPr>
            <a:r>
              <a:rPr lang="en-IN" sz="2400"/>
              <a:t>We will be training the Alexa by entering several keywords in it. As soon as Alexa will recognise those keywords, it will call for help immediately for the patients. </a:t>
            </a:r>
            <a:endParaRPr/>
          </a:p>
          <a:p>
            <a:pPr indent="-228600" lvl="0" marL="228600" rtl="0" algn="l">
              <a:lnSpc>
                <a:spcPct val="90000"/>
              </a:lnSpc>
              <a:spcBef>
                <a:spcPts val="1000"/>
              </a:spcBef>
              <a:spcAft>
                <a:spcPts val="0"/>
              </a:spcAft>
              <a:buClr>
                <a:schemeClr val="dk1"/>
              </a:buClr>
              <a:buSzPts val="2400"/>
              <a:buChar char="•"/>
            </a:pPr>
            <a:r>
              <a:rPr lang="en-IN" sz="2400"/>
              <a:t>It will also ask for the various conditions and enable the patients to come in direct contact with a doctor for help.  </a:t>
            </a:r>
            <a:endParaRPr sz="2400"/>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Value Proposition</a:t>
            </a:r>
            <a:endParaRPr/>
          </a:p>
        </p:txBody>
      </p:sp>
      <p:sp>
        <p:nvSpPr>
          <p:cNvPr id="106" name="Google Shape;106;p16"/>
          <p:cNvSpPr txBox="1"/>
          <p:nvPr>
            <p:ph idx="1" type="body"/>
          </p:nvPr>
        </p:nvSpPr>
        <p:spPr>
          <a:xfrm>
            <a:off x="838200" y="1091101"/>
            <a:ext cx="10515600" cy="5286253"/>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380"/>
              <a:buChar char="•"/>
            </a:pPr>
            <a:r>
              <a:rPr lang="en-IN" sz="2380"/>
              <a:t>Our Customer is Helpless People in case of Emergency, the only investment here is the Alexa</a:t>
            </a:r>
            <a:endParaRPr/>
          </a:p>
          <a:p>
            <a:pPr indent="-228600" lvl="0" marL="228600" rtl="0" algn="l">
              <a:lnSpc>
                <a:spcPct val="70000"/>
              </a:lnSpc>
              <a:spcBef>
                <a:spcPts val="1000"/>
              </a:spcBef>
              <a:spcAft>
                <a:spcPts val="0"/>
              </a:spcAft>
              <a:buClr>
                <a:schemeClr val="dk1"/>
              </a:buClr>
              <a:buSzPts val="2380"/>
              <a:buChar char="•"/>
            </a:pPr>
            <a:r>
              <a:rPr lang="en-IN" sz="2380"/>
              <a:t>The Problem the Customer is Facing is an Medical Emergency</a:t>
            </a:r>
            <a:endParaRPr/>
          </a:p>
          <a:p>
            <a:pPr indent="-228600" lvl="0" marL="228600" rtl="0" algn="l">
              <a:lnSpc>
                <a:spcPct val="70000"/>
              </a:lnSpc>
              <a:spcBef>
                <a:spcPts val="1000"/>
              </a:spcBef>
              <a:spcAft>
                <a:spcPts val="0"/>
              </a:spcAft>
              <a:buClr>
                <a:schemeClr val="dk1"/>
              </a:buClr>
              <a:buSzPts val="2380"/>
              <a:buChar char="•"/>
            </a:pPr>
            <a:r>
              <a:rPr lang="en-IN" sz="2380"/>
              <a:t>The Current Practice that a user follows may be calling someone for help, and sometimes in case there is no one at home and there is an emergency it is very difficult for them to tackle it themselves at that point of time </a:t>
            </a:r>
            <a:endParaRPr/>
          </a:p>
          <a:p>
            <a:pPr indent="-228600" lvl="0" marL="228600" rtl="0" algn="l">
              <a:lnSpc>
                <a:spcPct val="70000"/>
              </a:lnSpc>
              <a:spcBef>
                <a:spcPts val="1000"/>
              </a:spcBef>
              <a:spcAft>
                <a:spcPts val="0"/>
              </a:spcAft>
              <a:buClr>
                <a:schemeClr val="dk1"/>
              </a:buClr>
              <a:buSzPts val="2380"/>
              <a:buChar char="•"/>
            </a:pPr>
            <a:r>
              <a:rPr lang="en-IN" sz="2380"/>
              <a:t>Our Solution is Better As </a:t>
            </a:r>
            <a:endParaRPr/>
          </a:p>
          <a:p>
            <a:pPr indent="-228600" lvl="1" marL="685800" rtl="0" algn="l">
              <a:lnSpc>
                <a:spcPct val="70000"/>
              </a:lnSpc>
              <a:spcBef>
                <a:spcPts val="500"/>
              </a:spcBef>
              <a:spcAft>
                <a:spcPts val="0"/>
              </a:spcAft>
              <a:buClr>
                <a:schemeClr val="dk1"/>
              </a:buClr>
              <a:buSzPts val="2040"/>
              <a:buChar char="•"/>
            </a:pPr>
            <a:r>
              <a:rPr lang="en-IN" sz="2040"/>
              <a:t>It involves only an initial investment of buying an Alexa, which is in </a:t>
            </a:r>
            <a:r>
              <a:rPr lang="en-IN" sz="2040"/>
              <a:t>today's</a:t>
            </a:r>
            <a:r>
              <a:rPr lang="en-IN" sz="2040"/>
              <a:t> advanced technological aspect can be seen in each and every house.</a:t>
            </a:r>
            <a:endParaRPr/>
          </a:p>
          <a:p>
            <a:pPr indent="-228600" lvl="1" marL="685800" rtl="0" algn="l">
              <a:lnSpc>
                <a:spcPct val="70000"/>
              </a:lnSpc>
              <a:spcBef>
                <a:spcPts val="500"/>
              </a:spcBef>
              <a:spcAft>
                <a:spcPts val="0"/>
              </a:spcAft>
              <a:buClr>
                <a:schemeClr val="dk1"/>
              </a:buClr>
              <a:buSzPts val="2040"/>
              <a:buChar char="•"/>
            </a:pPr>
            <a:r>
              <a:rPr lang="en-IN" sz="2040"/>
              <a:t>The Efficiency of our solution lies in the factor that it automates the process of calling ambulance or seeking the medical advice thereby saving time.</a:t>
            </a:r>
            <a:endParaRPr/>
          </a:p>
          <a:p>
            <a:pPr indent="-228600" lvl="1" marL="685800" rtl="0" algn="l">
              <a:lnSpc>
                <a:spcPct val="70000"/>
              </a:lnSpc>
              <a:spcBef>
                <a:spcPts val="500"/>
              </a:spcBef>
              <a:spcAft>
                <a:spcPts val="0"/>
              </a:spcAft>
              <a:buClr>
                <a:schemeClr val="dk1"/>
              </a:buClr>
              <a:buSzPts val="2040"/>
              <a:buChar char="•"/>
            </a:pPr>
            <a:r>
              <a:rPr lang="en-IN" sz="2040"/>
              <a:t>Yes, The Customer can Perform several tasks at a better pace because our solution makes the whole process automated</a:t>
            </a:r>
            <a:endParaRPr/>
          </a:p>
          <a:p>
            <a:pPr indent="-228600" lvl="1" marL="685800" rtl="0" algn="l">
              <a:lnSpc>
                <a:spcPct val="70000"/>
              </a:lnSpc>
              <a:spcBef>
                <a:spcPts val="500"/>
              </a:spcBef>
              <a:spcAft>
                <a:spcPts val="0"/>
              </a:spcAft>
              <a:buClr>
                <a:schemeClr val="dk1"/>
              </a:buClr>
              <a:buSzPts val="2040"/>
              <a:buChar char="•"/>
            </a:pPr>
            <a:r>
              <a:rPr lang="en-IN" sz="2040"/>
              <a:t>Reduces the error of misdialling the Emergency Services or the Doctor at that time.</a:t>
            </a:r>
            <a:endParaRPr/>
          </a:p>
          <a:p>
            <a:pPr indent="-228600" lvl="1" marL="685800" rtl="0" algn="l">
              <a:lnSpc>
                <a:spcPct val="70000"/>
              </a:lnSpc>
              <a:spcBef>
                <a:spcPts val="500"/>
              </a:spcBef>
              <a:spcAft>
                <a:spcPts val="0"/>
              </a:spcAft>
              <a:buClr>
                <a:schemeClr val="dk1"/>
              </a:buClr>
              <a:buSzPts val="2040"/>
              <a:buChar char="•"/>
            </a:pPr>
            <a:r>
              <a:rPr lang="en-IN" sz="2040"/>
              <a:t>Yes it is convenient for the user as he/she just has to speak several keywords for the Alexa and the rest of the Process is done at our platform </a:t>
            </a:r>
            <a:endParaRPr/>
          </a:p>
          <a:p>
            <a:pPr indent="-228600" lvl="1" marL="685800" rtl="0" algn="l">
              <a:lnSpc>
                <a:spcPct val="70000"/>
              </a:lnSpc>
              <a:spcBef>
                <a:spcPts val="500"/>
              </a:spcBef>
              <a:spcAft>
                <a:spcPts val="0"/>
              </a:spcAft>
              <a:buClr>
                <a:schemeClr val="dk1"/>
              </a:buClr>
              <a:buSzPts val="2040"/>
              <a:buChar char="•"/>
            </a:pPr>
            <a:r>
              <a:rPr lang="en-IN" sz="2040"/>
              <a:t>Improves Quality of Life by Immediate Help.</a:t>
            </a:r>
            <a:endParaRPr/>
          </a:p>
          <a:p>
            <a:pPr indent="-99059" lvl="1" marL="685800" rtl="0" algn="l">
              <a:lnSpc>
                <a:spcPct val="70000"/>
              </a:lnSpc>
              <a:spcBef>
                <a:spcPts val="500"/>
              </a:spcBef>
              <a:spcAft>
                <a:spcPts val="0"/>
              </a:spcAft>
              <a:buClr>
                <a:schemeClr val="dk1"/>
              </a:buClr>
              <a:buSzPts val="2040"/>
              <a:buNone/>
            </a:pPr>
            <a:r>
              <a:t/>
            </a:r>
            <a:endParaRPr sz="2040"/>
          </a:p>
          <a:p>
            <a:pPr indent="-99059" lvl="1" marL="685800" rtl="0" algn="l">
              <a:lnSpc>
                <a:spcPct val="70000"/>
              </a:lnSpc>
              <a:spcBef>
                <a:spcPts val="500"/>
              </a:spcBef>
              <a:spcAft>
                <a:spcPts val="0"/>
              </a:spcAft>
              <a:buClr>
                <a:schemeClr val="dk1"/>
              </a:buClr>
              <a:buSzPts val="2040"/>
              <a:buNone/>
            </a:pPr>
            <a:r>
              <a:t/>
            </a:r>
            <a:endParaRPr sz="2040"/>
          </a:p>
          <a:p>
            <a:pPr indent="-77470" lvl="0" marL="228600" rtl="0" algn="l">
              <a:lnSpc>
                <a:spcPct val="70000"/>
              </a:lnSpc>
              <a:spcBef>
                <a:spcPts val="1000"/>
              </a:spcBef>
              <a:spcAft>
                <a:spcPts val="0"/>
              </a:spcAft>
              <a:buClr>
                <a:schemeClr val="dk1"/>
              </a:buClr>
              <a:buSzPts val="2380"/>
              <a:buNone/>
            </a:pPr>
            <a:r>
              <a:t/>
            </a:r>
            <a:endParaRPr sz="2380"/>
          </a:p>
          <a:p>
            <a:pPr indent="-77470" lvl="0" marL="228600" rtl="0" algn="l">
              <a:lnSpc>
                <a:spcPct val="70000"/>
              </a:lnSpc>
              <a:spcBef>
                <a:spcPts val="1000"/>
              </a:spcBef>
              <a:spcAft>
                <a:spcPts val="0"/>
              </a:spcAft>
              <a:buClr>
                <a:schemeClr val="dk1"/>
              </a:buClr>
              <a:buSzPts val="2380"/>
              <a:buNone/>
            </a:pPr>
            <a:r>
              <a:t/>
            </a:r>
            <a:endParaRPr sz="238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838200" y="289046"/>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IN"/>
              <a:t>Customer</a:t>
            </a:r>
            <a:endParaRPr/>
          </a:p>
        </p:txBody>
      </p:sp>
      <p:sp>
        <p:nvSpPr>
          <p:cNvPr id="112" name="Google Shape;112;p17"/>
          <p:cNvSpPr txBox="1"/>
          <p:nvPr>
            <p:ph idx="1" type="body"/>
          </p:nvPr>
        </p:nvSpPr>
        <p:spPr>
          <a:xfrm>
            <a:off x="3178100" y="1845825"/>
            <a:ext cx="8729400" cy="3747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Customer: anyone in immediate need of help</a:t>
            </a:r>
            <a:endParaRPr/>
          </a:p>
          <a:p>
            <a:pPr indent="-228600" lvl="0" marL="228600" rtl="0" algn="l">
              <a:lnSpc>
                <a:spcPct val="90000"/>
              </a:lnSpc>
              <a:spcBef>
                <a:spcPts val="1000"/>
              </a:spcBef>
              <a:spcAft>
                <a:spcPts val="0"/>
              </a:spcAft>
              <a:buClr>
                <a:schemeClr val="dk1"/>
              </a:buClr>
              <a:buSzPts val="2800"/>
              <a:buChar char="•"/>
            </a:pPr>
            <a:r>
              <a:rPr lang="en-IN"/>
              <a:t>Target Customers: Individuals, families, hospitals, pharmaceuticals.</a:t>
            </a:r>
            <a:endParaRPr/>
          </a:p>
          <a:p>
            <a:pPr indent="-228600" lvl="0" marL="228600" rtl="0" algn="l">
              <a:lnSpc>
                <a:spcPct val="90000"/>
              </a:lnSpc>
              <a:spcBef>
                <a:spcPts val="1000"/>
              </a:spcBef>
              <a:spcAft>
                <a:spcPts val="0"/>
              </a:spcAft>
              <a:buClr>
                <a:schemeClr val="dk1"/>
              </a:buClr>
              <a:buSzPts val="2800"/>
              <a:buChar char="•"/>
            </a:pPr>
            <a:r>
              <a:rPr lang="en-IN"/>
              <a:t>Ease to use: Just speaking the keywords we have trained Alexa with.</a:t>
            </a:r>
            <a:endParaRPr/>
          </a:p>
          <a:p>
            <a:pPr indent="-228600" lvl="0" marL="228600" rtl="0" algn="l">
              <a:lnSpc>
                <a:spcPct val="90000"/>
              </a:lnSpc>
              <a:spcBef>
                <a:spcPts val="1000"/>
              </a:spcBef>
              <a:spcAft>
                <a:spcPts val="0"/>
              </a:spcAft>
              <a:buClr>
                <a:schemeClr val="dk1"/>
              </a:buClr>
              <a:buSzPts val="2800"/>
              <a:buChar char="•"/>
            </a:pPr>
            <a:r>
              <a:rPr lang="en-IN"/>
              <a:t>Survey: Amazing response received</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838200" y="235875"/>
            <a:ext cx="10515600" cy="1060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Market</a:t>
            </a:r>
            <a:endParaRPr/>
          </a:p>
        </p:txBody>
      </p:sp>
      <p:sp>
        <p:nvSpPr>
          <p:cNvPr id="118" name="Google Shape;118;p18"/>
          <p:cNvSpPr txBox="1"/>
          <p:nvPr>
            <p:ph idx="1" type="body"/>
          </p:nvPr>
        </p:nvSpPr>
        <p:spPr>
          <a:xfrm>
            <a:off x="838200" y="1048243"/>
            <a:ext cx="10515600" cy="1550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Competitors: No competition as such</a:t>
            </a:r>
            <a:endParaRPr/>
          </a:p>
          <a:p>
            <a:pPr indent="-228600" lvl="0" marL="228600" rtl="0" algn="l">
              <a:lnSpc>
                <a:spcPct val="90000"/>
              </a:lnSpc>
              <a:spcBef>
                <a:spcPts val="1000"/>
              </a:spcBef>
              <a:spcAft>
                <a:spcPts val="0"/>
              </a:spcAft>
              <a:buClr>
                <a:schemeClr val="dk1"/>
              </a:buClr>
              <a:buSzPts val="2800"/>
              <a:buChar char="•"/>
            </a:pPr>
            <a:r>
              <a:rPr lang="en-IN"/>
              <a:t>Direct Competition: Factory Distributors</a:t>
            </a:r>
            <a:endParaRPr/>
          </a:p>
          <a:p>
            <a:pPr indent="-228600" lvl="0" marL="228600" rtl="0" algn="l">
              <a:lnSpc>
                <a:spcPct val="90000"/>
              </a:lnSpc>
              <a:spcBef>
                <a:spcPts val="1000"/>
              </a:spcBef>
              <a:spcAft>
                <a:spcPts val="0"/>
              </a:spcAft>
              <a:buClr>
                <a:schemeClr val="dk1"/>
              </a:buClr>
              <a:buSzPts val="2800"/>
              <a:buChar char="•"/>
            </a:pPr>
            <a:r>
              <a:rPr lang="en-IN"/>
              <a:t>Indirect Competition: No competition as such</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9" name="Google Shape;119;p18"/>
          <p:cNvSpPr txBox="1"/>
          <p:nvPr/>
        </p:nvSpPr>
        <p:spPr>
          <a:xfrm>
            <a:off x="838200" y="2368550"/>
            <a:ext cx="10515600" cy="1002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IN" sz="4400" u="none" cap="none" strike="noStrike">
                <a:solidFill>
                  <a:schemeClr val="dk1"/>
                </a:solidFill>
                <a:latin typeface="Calibri"/>
                <a:ea typeface="Calibri"/>
                <a:cs typeface="Calibri"/>
                <a:sym typeface="Calibri"/>
              </a:rPr>
              <a:t>Revenue</a:t>
            </a:r>
            <a:endParaRPr/>
          </a:p>
        </p:txBody>
      </p:sp>
      <p:sp>
        <p:nvSpPr>
          <p:cNvPr id="120" name="Google Shape;120;p18"/>
          <p:cNvSpPr txBox="1"/>
          <p:nvPr/>
        </p:nvSpPr>
        <p:spPr>
          <a:xfrm>
            <a:off x="921825" y="3246701"/>
            <a:ext cx="10515600" cy="318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Value paid by customers: </a:t>
            </a:r>
            <a:r>
              <a:rPr lang="en-IN" sz="2800">
                <a:solidFill>
                  <a:schemeClr val="dk1"/>
                </a:solidFill>
                <a:latin typeface="Calibri"/>
                <a:ea typeface="Calibri"/>
                <a:cs typeface="Calibri"/>
                <a:sym typeface="Calibri"/>
              </a:rPr>
              <a:t>no direct cost to customer</a:t>
            </a:r>
            <a:endParaRPr/>
          </a:p>
          <a:p>
            <a:pPr indent="-228600" lvl="0" marL="228600" marR="0" rtl="0" algn="l">
              <a:lnSpc>
                <a:spcPct val="80000"/>
              </a:lnSpc>
              <a:spcBef>
                <a:spcPts val="100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Fixed cost: of buying an Alexa</a:t>
            </a:r>
            <a:endParaRPr/>
          </a:p>
          <a:p>
            <a:pPr indent="-228600" lvl="0" marL="228600" marR="0" rtl="0" algn="l">
              <a:lnSpc>
                <a:spcPct val="80000"/>
              </a:lnSpc>
              <a:spcBef>
                <a:spcPts val="100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No Recurring cost</a:t>
            </a:r>
            <a:endParaRPr/>
          </a:p>
          <a:p>
            <a:pPr indent="0" lvl="0" marL="0" marR="0" rtl="0" algn="l">
              <a:lnSpc>
                <a:spcPct val="80000"/>
              </a:lnSpc>
              <a:spcBef>
                <a:spcPts val="1000"/>
              </a:spcBef>
              <a:spcAft>
                <a:spcPts val="0"/>
              </a:spcAft>
              <a:buClr>
                <a:schemeClr val="dk1"/>
              </a:buClr>
              <a:buSzPts val="2800"/>
              <a:buFont typeface="Arial"/>
              <a:buNone/>
            </a:pPr>
            <a:r>
              <a:rPr b="0" i="0" lang="en-IN" sz="2800" u="none" cap="none" strike="noStrike">
                <a:solidFill>
                  <a:schemeClr val="dk1"/>
                </a:solidFill>
                <a:latin typeface="Calibri"/>
                <a:ea typeface="Calibri"/>
                <a:cs typeface="Calibri"/>
                <a:sym typeface="Calibri"/>
              </a:rPr>
              <a:t>Revenue Model: </a:t>
            </a:r>
            <a:r>
              <a:rPr lang="en-IN" sz="2800">
                <a:solidFill>
                  <a:schemeClr val="dk1"/>
                </a:solidFill>
                <a:latin typeface="Calibri"/>
                <a:ea typeface="Calibri"/>
                <a:cs typeface="Calibri"/>
                <a:sym typeface="Calibri"/>
              </a:rPr>
              <a:t>   </a:t>
            </a:r>
            <a:r>
              <a:rPr b="0" i="0" lang="en-IN" sz="2800" u="none" cap="none" strike="noStrike">
                <a:solidFill>
                  <a:schemeClr val="dk1"/>
                </a:solidFill>
                <a:latin typeface="Calibri"/>
                <a:ea typeface="Calibri"/>
                <a:cs typeface="Calibri"/>
                <a:sym typeface="Calibri"/>
              </a:rPr>
              <a:t>Affiliate: </a:t>
            </a:r>
            <a:endParaRPr b="0" i="0" sz="28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rPr b="1" i="0" lang="en-IN" sz="2800" u="none" cap="none" strike="noStrike">
                <a:solidFill>
                  <a:schemeClr val="dk1"/>
                </a:solidFill>
                <a:latin typeface="Calibri"/>
                <a:ea typeface="Calibri"/>
                <a:cs typeface="Calibri"/>
                <a:sym typeface="Calibri"/>
              </a:rPr>
              <a:t>Advantage</a:t>
            </a:r>
            <a:r>
              <a:rPr b="0" i="0" lang="en-IN" sz="2800" u="none" cap="none" strike="noStrike">
                <a:solidFill>
                  <a:schemeClr val="dk1"/>
                </a:solidFill>
                <a:latin typeface="Calibri"/>
                <a:ea typeface="Calibri"/>
                <a:cs typeface="Calibri"/>
                <a:sym typeface="Calibri"/>
              </a:rPr>
              <a:t>: Collaboration with big pharmaceutical companies</a:t>
            </a:r>
            <a:r>
              <a:rPr lang="en-IN" sz="2800">
                <a:solidFill>
                  <a:schemeClr val="dk1"/>
                </a:solidFill>
                <a:latin typeface="Calibri"/>
                <a:ea typeface="Calibri"/>
                <a:cs typeface="Calibri"/>
                <a:sym typeface="Calibri"/>
              </a:rPr>
              <a:t> </a:t>
            </a:r>
            <a:r>
              <a:rPr b="1" i="0" lang="en-IN" sz="2800" u="none" cap="none" strike="noStrike">
                <a:solidFill>
                  <a:schemeClr val="dk1"/>
                </a:solidFill>
                <a:latin typeface="Calibri"/>
                <a:ea typeface="Calibri"/>
                <a:cs typeface="Calibri"/>
                <a:sym typeface="Calibri"/>
              </a:rPr>
              <a:t>Disadvantage</a:t>
            </a:r>
            <a:r>
              <a:rPr b="0" i="0" lang="en-IN" sz="2800" u="none" cap="none" strike="noStrike">
                <a:solidFill>
                  <a:schemeClr val="dk1"/>
                </a:solidFill>
                <a:latin typeface="Calibri"/>
                <a:ea typeface="Calibri"/>
                <a:cs typeface="Calibri"/>
                <a:sym typeface="Calibri"/>
              </a:rPr>
              <a:t>: fulfilment of demand of particular configuration of medicine </a:t>
            </a:r>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IN"/>
              <a:t>Business Model</a:t>
            </a:r>
            <a:endParaRPr/>
          </a:p>
        </p:txBody>
      </p:sp>
      <p:sp>
        <p:nvSpPr>
          <p:cNvPr id="126" name="Google Shape;126;p19"/>
          <p:cNvSpPr txBox="1"/>
          <p:nvPr>
            <p:ph idx="1" type="body"/>
          </p:nvPr>
        </p:nvSpPr>
        <p:spPr>
          <a:xfrm>
            <a:off x="3240825" y="1690700"/>
            <a:ext cx="8112900" cy="44862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SzPts val="1800"/>
              <a:buChar char="•"/>
            </a:pPr>
            <a:r>
              <a:rPr lang="en-IN"/>
              <a:t>Since Our platform is quite big we can inculcate various business model including Blockchain and Advertisement  model  </a:t>
            </a:r>
            <a:endParaRPr/>
          </a:p>
          <a:p>
            <a:pPr indent="-165100" lvl="0" marL="228600" rtl="0" algn="l">
              <a:lnSpc>
                <a:spcPct val="90000"/>
              </a:lnSpc>
              <a:spcBef>
                <a:spcPts val="0"/>
              </a:spcBef>
              <a:spcAft>
                <a:spcPts val="0"/>
              </a:spcAft>
              <a:buSzPts val="1800"/>
              <a:buChar char="•"/>
            </a:pPr>
            <a:r>
              <a:rPr lang="en-IN"/>
              <a:t>After a certain limit of medicines have been verified by the user they have to buy the subscription.</a:t>
            </a:r>
            <a:endParaRPr/>
          </a:p>
          <a:p>
            <a:pPr indent="-165100" lvl="0" marL="228600" rtl="0" algn="l">
              <a:lnSpc>
                <a:spcPct val="90000"/>
              </a:lnSpc>
              <a:spcBef>
                <a:spcPts val="0"/>
              </a:spcBef>
              <a:spcAft>
                <a:spcPts val="0"/>
              </a:spcAft>
              <a:buSzPts val="1800"/>
              <a:buChar char="•"/>
            </a:pPr>
            <a:r>
              <a:rPr lang="en-IN"/>
              <a:t>Same in the case of private chat also.</a:t>
            </a:r>
            <a:endParaRPr/>
          </a:p>
          <a:p>
            <a:pPr indent="-165100" lvl="0" marL="228600" rtl="0" algn="l">
              <a:lnSpc>
                <a:spcPct val="90000"/>
              </a:lnSpc>
              <a:spcBef>
                <a:spcPts val="0"/>
              </a:spcBef>
              <a:spcAft>
                <a:spcPts val="0"/>
              </a:spcAft>
              <a:buSzPts val="1800"/>
              <a:buChar char="•"/>
            </a:pPr>
            <a:r>
              <a:rPr lang="en-IN"/>
              <a:t>Advertisement will be done with the help of Google Adsense.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Marketing Channel</a:t>
            </a:r>
            <a:endParaRPr/>
          </a:p>
        </p:txBody>
      </p:sp>
      <p:sp>
        <p:nvSpPr>
          <p:cNvPr id="132" name="Google Shape;13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Alexa is home to several people in India therefore the product is already in the hands of users.</a:t>
            </a:r>
            <a:endParaRPr/>
          </a:p>
          <a:p>
            <a:pPr indent="-228600" lvl="0" marL="228600" rtl="0" algn="l">
              <a:lnSpc>
                <a:spcPct val="90000"/>
              </a:lnSpc>
              <a:spcBef>
                <a:spcPts val="1000"/>
              </a:spcBef>
              <a:spcAft>
                <a:spcPts val="0"/>
              </a:spcAft>
              <a:buClr>
                <a:schemeClr val="dk1"/>
              </a:buClr>
              <a:buSzPts val="2800"/>
              <a:buChar char="•"/>
            </a:pPr>
            <a:r>
              <a:rPr lang="en-IN"/>
              <a:t>Google adsense will be used for advertisement.</a:t>
            </a:r>
            <a:endParaRPr/>
          </a:p>
          <a:p>
            <a:pPr indent="-165100" lvl="0" marL="228600" rtl="0" algn="l">
              <a:lnSpc>
                <a:spcPct val="90000"/>
              </a:lnSpc>
              <a:spcBef>
                <a:spcPts val="1000"/>
              </a:spcBef>
              <a:spcAft>
                <a:spcPts val="0"/>
              </a:spcAft>
              <a:buSzPts val="1800"/>
              <a:buChar char="•"/>
            </a:pPr>
            <a:r>
              <a:rPr lang="en-IN"/>
              <a:t>We will be selling directly to the customer.</a:t>
            </a:r>
            <a:endParaRPr/>
          </a:p>
          <a:p>
            <a:pPr indent="-165100" lvl="0" marL="228600" rtl="0" algn="l">
              <a:lnSpc>
                <a:spcPct val="90000"/>
              </a:lnSpc>
              <a:spcBef>
                <a:spcPts val="1000"/>
              </a:spcBef>
              <a:spcAft>
                <a:spcPts val="0"/>
              </a:spcAft>
              <a:buSzPts val="1800"/>
              <a:buChar char="•"/>
            </a:pPr>
            <a:r>
              <a:rPr lang="en-IN"/>
              <a:t>Our product will be available for free on app store</a:t>
            </a:r>
            <a:endParaRPr/>
          </a:p>
          <a:p>
            <a:pPr indent="-165100" lvl="0" marL="228600" rtl="0" algn="l">
              <a:lnSpc>
                <a:spcPct val="90000"/>
              </a:lnSpc>
              <a:spcBef>
                <a:spcPts val="1000"/>
              </a:spcBef>
              <a:spcAft>
                <a:spcPts val="0"/>
              </a:spcAft>
              <a:buSzPts val="1800"/>
              <a:buChar char="•"/>
            </a:pPr>
            <a:r>
              <a:rPr lang="en-IN"/>
              <a:t>We will train our customers through a manual available on the app.</a:t>
            </a:r>
            <a:endParaRPr/>
          </a:p>
          <a:p>
            <a:pPr indent="-165100" lvl="0" marL="228600" rtl="0" algn="l">
              <a:lnSpc>
                <a:spcPct val="90000"/>
              </a:lnSpc>
              <a:spcBef>
                <a:spcPts val="1000"/>
              </a:spcBef>
              <a:spcAft>
                <a:spcPts val="0"/>
              </a:spcAft>
              <a:buSzPts val="1800"/>
              <a:buChar char="•"/>
            </a:pPr>
            <a:r>
              <a:rPr lang="en-IN"/>
              <a:t>The channels are integrated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IN"/>
              <a:t>MARKETING MIX : 4P/4C FRAMEWORK</a:t>
            </a:r>
            <a:endParaRPr/>
          </a:p>
        </p:txBody>
      </p:sp>
      <p:sp>
        <p:nvSpPr>
          <p:cNvPr id="138" name="Google Shape;138;p21"/>
          <p:cNvSpPr txBox="1"/>
          <p:nvPr>
            <p:ph idx="1" type="body"/>
          </p:nvPr>
        </p:nvSpPr>
        <p:spPr>
          <a:xfrm>
            <a:off x="3282600" y="1850400"/>
            <a:ext cx="8071200" cy="3763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t>Promotion:Advertising and Direct marketing</a:t>
            </a:r>
            <a:endParaRPr/>
          </a:p>
          <a:p>
            <a:pPr indent="0" lvl="0" marL="0" rtl="0" algn="l">
              <a:spcBef>
                <a:spcPts val="1000"/>
              </a:spcBef>
              <a:spcAft>
                <a:spcPts val="0"/>
              </a:spcAft>
              <a:buNone/>
            </a:pPr>
            <a:r>
              <a:rPr lang="en-IN"/>
              <a:t>Product: App’s quality is maintained. </a:t>
            </a:r>
            <a:endParaRPr/>
          </a:p>
          <a:p>
            <a:pPr indent="0" lvl="0" marL="0" rtl="0" algn="l">
              <a:spcBef>
                <a:spcPts val="1000"/>
              </a:spcBef>
              <a:spcAft>
                <a:spcPts val="0"/>
              </a:spcAft>
              <a:buNone/>
            </a:pPr>
            <a:r>
              <a:rPr lang="en-IN"/>
              <a:t>Place: Integrated channels, No Inventory</a:t>
            </a:r>
            <a:endParaRPr/>
          </a:p>
          <a:p>
            <a:pPr indent="0" lvl="0" marL="0" rtl="0" algn="l">
              <a:spcBef>
                <a:spcPts val="1000"/>
              </a:spcBef>
              <a:spcAft>
                <a:spcPts val="0"/>
              </a:spcAft>
              <a:buNone/>
            </a:pPr>
            <a:r>
              <a:rPr lang="en-IN"/>
              <a:t>Price: Pricing of alexa and allowance to use free app</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